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72" r:id="rId6"/>
  </p:sldMasterIdLst>
  <p:notesMasterIdLst>
    <p:notesMasterId r:id="rId18"/>
  </p:notesMasterIdLst>
  <p:sldIdLst>
    <p:sldId id="264" r:id="rId7"/>
    <p:sldId id="340" r:id="rId8"/>
    <p:sldId id="341" r:id="rId9"/>
    <p:sldId id="343" r:id="rId10"/>
    <p:sldId id="342" r:id="rId11"/>
    <p:sldId id="347" r:id="rId12"/>
    <p:sldId id="348" r:id="rId13"/>
    <p:sldId id="346" r:id="rId14"/>
    <p:sldId id="349" r:id="rId15"/>
    <p:sldId id="344" r:id="rId16"/>
    <p:sldId id="34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6"/>
    <a:srgbClr val="FFCC66"/>
    <a:srgbClr val="003E7E"/>
    <a:srgbClr val="8CD2F4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E6F8D4-EA18-4216-B68B-66A87DCBB615}" v="679" dt="2020-06-12T14:22:55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63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63EE1-4A13-4CA0-A724-A74ABB30FF65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D6F22-FAB6-4BE6-B7AB-2EA84C0C02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9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6829426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4267046"/>
            <a:ext cx="1972056" cy="629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82" y="5350751"/>
            <a:ext cx="559000" cy="559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5350751"/>
            <a:ext cx="559000" cy="559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75" y="5350751"/>
            <a:ext cx="559000" cy="55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168" y="4114801"/>
            <a:ext cx="5372986" cy="762000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168" y="5029203"/>
            <a:ext cx="5404077" cy="256306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609168" y="5313076"/>
            <a:ext cx="5403705" cy="3326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>
            <a:off x="601495" y="762000"/>
            <a:ext cx="8215312" cy="30749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horizontal image in this space</a:t>
            </a:r>
          </a:p>
        </p:txBody>
      </p:sp>
    </p:spTree>
    <p:extLst>
      <p:ext uri="{BB962C8B-B14F-4D97-AF65-F5344CB8AC3E}">
        <p14:creationId xmlns:p14="http://schemas.microsoft.com/office/powerpoint/2010/main" val="146783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35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rgbClr val="0096D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1291611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rgbClr val="5E973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149773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5181599"/>
          </a:xfrm>
          <a:prstGeom prst="rect">
            <a:avLst/>
          </a:prstGeom>
          <a:solidFill>
            <a:srgbClr val="00689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39618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4267046"/>
            <a:ext cx="1972056" cy="6299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2469" r="-27514" b="3934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6" y="4305146"/>
            <a:ext cx="1972056" cy="629901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5848351" y="5417426"/>
            <a:ext cx="1972056" cy="559000"/>
            <a:chOff x="6791326" y="1369301"/>
            <a:chExt cx="1972056" cy="5590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382" y="1369301"/>
              <a:ext cx="559000" cy="559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326" y="1369301"/>
              <a:ext cx="559000" cy="5590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375" y="1369301"/>
              <a:ext cx="559000" cy="55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9595" y="1520457"/>
            <a:ext cx="4241372" cy="76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15680" y="2831807"/>
            <a:ext cx="2689203" cy="25630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946421" y="3115680"/>
            <a:ext cx="3827721" cy="3326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6480" y="339725"/>
            <a:ext cx="3914775" cy="50212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Vertical Image in this space</a:t>
            </a:r>
          </a:p>
        </p:txBody>
      </p:sp>
    </p:spTree>
    <p:extLst>
      <p:ext uri="{BB962C8B-B14F-4D97-AF65-F5344CB8AC3E}">
        <p14:creationId xmlns:p14="http://schemas.microsoft.com/office/powerpoint/2010/main" val="186907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6829426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6210301" y="4267046"/>
            <a:ext cx="1972056" cy="1642705"/>
            <a:chOff x="6600826" y="4267046"/>
            <a:chExt cx="1972056" cy="164270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826" y="4267046"/>
              <a:ext cx="1972056" cy="6299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882" y="5350751"/>
              <a:ext cx="559000" cy="559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826" y="5350751"/>
              <a:ext cx="559000" cy="5590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875" y="5350751"/>
              <a:ext cx="559000" cy="55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0530" y="1321983"/>
            <a:ext cx="5179505" cy="762000"/>
          </a:xfrm>
        </p:spPr>
        <p:txBody>
          <a:bodyPr>
            <a:no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832" y="2633333"/>
            <a:ext cx="2689203" cy="256306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442314" y="2917206"/>
            <a:ext cx="3827721" cy="33265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1530CC0A-4C6B-4F19-BB98-4776431B0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" y="5676421"/>
            <a:ext cx="1181578" cy="118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12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6746"/>
            <a:ext cx="8229600" cy="514941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2" descr="image001">
            <a:extLst>
              <a:ext uri="{FF2B5EF4-FFF2-40B4-BE49-F238E27FC236}">
                <a16:creationId xmlns:a16="http://schemas.microsoft.com/office/drawing/2014/main" id="{5374D0AF-46FF-430D-853C-7F9F9E255E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22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74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774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2" descr="image001">
            <a:extLst>
              <a:ext uri="{FF2B5EF4-FFF2-40B4-BE49-F238E27FC236}">
                <a16:creationId xmlns:a16="http://schemas.microsoft.com/office/drawing/2014/main" id="{3692F97E-A272-4F31-B43B-00CFCEE11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46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8E55EF83-AA2D-4199-B674-F61FB4341A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03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5181599"/>
          </a:xfrm>
          <a:prstGeom prst="rect">
            <a:avLst/>
          </a:prstGeom>
          <a:solidFill>
            <a:srgbClr val="00689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222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218"/>
            <a:ext cx="8229600" cy="500394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720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82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682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041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36"/>
            <a:ext cx="8229600" cy="510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43118" y="173747"/>
            <a:ext cx="0" cy="4610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" y="6695524"/>
            <a:ext cx="9143999" cy="162476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37859" y="6450006"/>
            <a:ext cx="1085710" cy="331172"/>
            <a:chOff x="5174413" y="5003233"/>
            <a:chExt cx="3445956" cy="1051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256" y="5003233"/>
              <a:ext cx="1051113" cy="105111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413" y="5003233"/>
              <a:ext cx="1051113" cy="10511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834" y="5003233"/>
              <a:ext cx="1051113" cy="1051113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779521" cy="78278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3999" cy="785931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38" y="223929"/>
            <a:ext cx="1190715" cy="3803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018" y="171450"/>
            <a:ext cx="6192982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72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4" r:id="rId6"/>
    <p:sldLayoutId id="2147483678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rgbClr val="003E7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5F606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F606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F606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F60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1436"/>
            <a:ext cx="8229600" cy="5024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t="34244" r="7752" b="59545"/>
          <a:stretch/>
        </p:blipFill>
        <p:spPr>
          <a:xfrm>
            <a:off x="0" y="6559498"/>
            <a:ext cx="9144000" cy="29850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191000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31950" y="6563887"/>
            <a:ext cx="58615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6CAD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GEOSYNTEC CONSULTANTS</a:t>
            </a:r>
            <a:endParaRPr lang="en-US" sz="1050" dirty="0">
              <a:solidFill>
                <a:srgbClr val="6CAD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266001" y="6226987"/>
            <a:ext cx="1432522" cy="436959"/>
            <a:chOff x="5174413" y="5003233"/>
            <a:chExt cx="3445956" cy="1051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256" y="5003233"/>
              <a:ext cx="1051113" cy="10511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413" y="5003233"/>
              <a:ext cx="1051113" cy="10511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834" y="5003233"/>
              <a:ext cx="1051113" cy="1051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906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8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3E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rgbClr val="003E7E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5F6062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F6062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3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s.psu.edu/drussell/Demos/rad2/mdq.html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s://www.acs.psu.edu/drussell/Demos/rad2/mdq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D260-7DB5-4B53-9E78-C3DE3154A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870" y="73634"/>
            <a:ext cx="8410260" cy="762000"/>
          </a:xfrm>
        </p:spPr>
        <p:txBody>
          <a:bodyPr/>
          <a:lstStyle/>
          <a:p>
            <a:r>
              <a:rPr lang="en-US" sz="2800" dirty="0"/>
              <a:t>South Carolina DOT Training Workshop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Geophysics Field Testing Methods, Data Reduction, and Interpretation of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89DE9-D9C7-4EBB-BD3B-579D10AAA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0832" y="2547608"/>
            <a:ext cx="2689203" cy="256306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E8B8D-C11E-4B1D-8A1B-76AFF3D36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2314" y="2819400"/>
            <a:ext cx="3827721" cy="1234687"/>
          </a:xfrm>
        </p:spPr>
        <p:txBody>
          <a:bodyPr>
            <a:normAutofit/>
          </a:bodyPr>
          <a:lstStyle/>
          <a:p>
            <a:r>
              <a:rPr lang="en-US" sz="1600" dirty="0"/>
              <a:t>Robert C. Bachus and Glenn J. Rix</a:t>
            </a:r>
          </a:p>
          <a:p>
            <a:r>
              <a:rPr lang="en-US" sz="1600" dirty="0"/>
              <a:t>June 5 – 26, 2020</a:t>
            </a:r>
          </a:p>
        </p:txBody>
      </p:sp>
    </p:spTree>
    <p:extLst>
      <p:ext uri="{BB962C8B-B14F-4D97-AF65-F5344CB8AC3E}">
        <p14:creationId xmlns:p14="http://schemas.microsoft.com/office/powerpoint/2010/main" val="114947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44731-A44E-4297-A0CC-05205EB9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Suspension Logging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CD8DF0-C7AB-40DB-808B-4E89474017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2188" y="1098481"/>
            <a:ext cx="6983413" cy="5235575"/>
          </a:xfrm>
        </p:spPr>
      </p:pic>
    </p:spTree>
    <p:extLst>
      <p:ext uri="{BB962C8B-B14F-4D97-AF65-F5344CB8AC3E}">
        <p14:creationId xmlns:p14="http://schemas.microsoft.com/office/powerpoint/2010/main" val="489196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1583-7555-479E-98E0-EB54A3AD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Suspension Logging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647CE-CA81-42BB-B0BB-10B84CD350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Ideal for deep profiling</a:t>
            </a:r>
          </a:p>
          <a:p>
            <a:pPr lvl="1"/>
            <a:r>
              <a:rPr lang="en-US" dirty="0"/>
              <a:t>Requires a single borehole</a:t>
            </a:r>
          </a:p>
          <a:p>
            <a:pPr lvl="1"/>
            <a:r>
              <a:rPr lang="en-US" dirty="0"/>
              <a:t>Excellent resolution; typically 1.5 to 3 ft</a:t>
            </a:r>
          </a:p>
          <a:p>
            <a:pPr lvl="1"/>
            <a:r>
              <a:rPr lang="en-US" dirty="0"/>
              <a:t>Compression and shear wave measurements obtained simultaneously</a:t>
            </a:r>
          </a:p>
          <a:p>
            <a:pPr lvl="1"/>
            <a:r>
              <a:rPr lang="en-US" dirty="0"/>
              <a:t>Geotechnical applications can leverage extensive development and experience for resource exploration applications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832B63-42FE-4E6A-B18E-D0DC5ECCC8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Proprietary nature of geotechnical applications</a:t>
            </a:r>
          </a:p>
          <a:p>
            <a:pPr lvl="1"/>
            <a:r>
              <a:rPr lang="en-US" dirty="0"/>
              <a:t>Limited number of geotechnical vendors</a:t>
            </a:r>
          </a:p>
        </p:txBody>
      </p:sp>
    </p:spTree>
    <p:extLst>
      <p:ext uri="{BB962C8B-B14F-4D97-AF65-F5344CB8AC3E}">
        <p14:creationId xmlns:p14="http://schemas.microsoft.com/office/powerpoint/2010/main" val="189497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E3B29-5616-416C-B459-38D1EC3446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Suspension Logging</a:t>
            </a:r>
          </a:p>
        </p:txBody>
      </p:sp>
    </p:spTree>
    <p:extLst>
      <p:ext uri="{BB962C8B-B14F-4D97-AF65-F5344CB8AC3E}">
        <p14:creationId xmlns:p14="http://schemas.microsoft.com/office/powerpoint/2010/main" val="399339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944B28-A52E-4121-A98F-5313FD4FD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Suspension Logging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80BBF3-242C-465B-B954-C6F73361C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11752"/>
            <a:ext cx="4267200" cy="3797300"/>
          </a:xfrm>
          <a:prstGeom prst="rect">
            <a:avLst/>
          </a:prstGeom>
          <a:solidFill>
            <a:srgbClr val="FFC000"/>
          </a:solidFill>
          <a:ln w="12700" cap="rnd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120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CCB2323-7286-4968-85DC-A728768176E7}"/>
              </a:ext>
            </a:extLst>
          </p:cNvPr>
          <p:cNvSpPr>
            <a:spLocks/>
          </p:cNvSpPr>
          <p:nvPr/>
        </p:nvSpPr>
        <p:spPr bwMode="auto">
          <a:xfrm>
            <a:off x="1409700" y="1811752"/>
            <a:ext cx="763588" cy="3679825"/>
          </a:xfrm>
          <a:custGeom>
            <a:avLst/>
            <a:gdLst>
              <a:gd name="T0" fmla="*/ 13 w 244"/>
              <a:gd name="T1" fmla="*/ 0 h 2318"/>
              <a:gd name="T2" fmla="*/ 27 w 244"/>
              <a:gd name="T3" fmla="*/ 102 h 2318"/>
              <a:gd name="T4" fmla="*/ 13 w 244"/>
              <a:gd name="T5" fmla="*/ 271 h 2318"/>
              <a:gd name="T6" fmla="*/ 6 w 244"/>
              <a:gd name="T7" fmla="*/ 386 h 2318"/>
              <a:gd name="T8" fmla="*/ 6 w 244"/>
              <a:gd name="T9" fmla="*/ 529 h 2318"/>
              <a:gd name="T10" fmla="*/ 20 w 244"/>
              <a:gd name="T11" fmla="*/ 698 h 2318"/>
              <a:gd name="T12" fmla="*/ 13 w 244"/>
              <a:gd name="T13" fmla="*/ 827 h 2318"/>
              <a:gd name="T14" fmla="*/ 13 w 244"/>
              <a:gd name="T15" fmla="*/ 1037 h 2318"/>
              <a:gd name="T16" fmla="*/ 0 w 244"/>
              <a:gd name="T17" fmla="*/ 1220 h 2318"/>
              <a:gd name="T18" fmla="*/ 20 w 244"/>
              <a:gd name="T19" fmla="*/ 1362 h 2318"/>
              <a:gd name="T20" fmla="*/ 6 w 244"/>
              <a:gd name="T21" fmla="*/ 1538 h 2318"/>
              <a:gd name="T22" fmla="*/ 27 w 244"/>
              <a:gd name="T23" fmla="*/ 1667 h 2318"/>
              <a:gd name="T24" fmla="*/ 6 w 244"/>
              <a:gd name="T25" fmla="*/ 1884 h 2318"/>
              <a:gd name="T26" fmla="*/ 20 w 244"/>
              <a:gd name="T27" fmla="*/ 2033 h 2318"/>
              <a:gd name="T28" fmla="*/ 13 w 244"/>
              <a:gd name="T29" fmla="*/ 2196 h 2318"/>
              <a:gd name="T30" fmla="*/ 20 w 244"/>
              <a:gd name="T31" fmla="*/ 2304 h 2318"/>
              <a:gd name="T32" fmla="*/ 101 w 244"/>
              <a:gd name="T33" fmla="*/ 2318 h 2318"/>
              <a:gd name="T34" fmla="*/ 169 w 244"/>
              <a:gd name="T35" fmla="*/ 2311 h 2318"/>
              <a:gd name="T36" fmla="*/ 244 w 244"/>
              <a:gd name="T37" fmla="*/ 2270 h 2318"/>
              <a:gd name="T38" fmla="*/ 237 w 244"/>
              <a:gd name="T39" fmla="*/ 2155 h 2318"/>
              <a:gd name="T40" fmla="*/ 223 w 244"/>
              <a:gd name="T41" fmla="*/ 1945 h 2318"/>
              <a:gd name="T42" fmla="*/ 230 w 244"/>
              <a:gd name="T43" fmla="*/ 1809 h 2318"/>
              <a:gd name="T44" fmla="*/ 217 w 244"/>
              <a:gd name="T45" fmla="*/ 1572 h 2318"/>
              <a:gd name="T46" fmla="*/ 230 w 244"/>
              <a:gd name="T47" fmla="*/ 1376 h 2318"/>
              <a:gd name="T48" fmla="*/ 217 w 244"/>
              <a:gd name="T49" fmla="*/ 1240 h 2318"/>
              <a:gd name="T50" fmla="*/ 230 w 244"/>
              <a:gd name="T51" fmla="*/ 1125 h 2318"/>
              <a:gd name="T52" fmla="*/ 203 w 244"/>
              <a:gd name="T53" fmla="*/ 922 h 2318"/>
              <a:gd name="T54" fmla="*/ 223 w 244"/>
              <a:gd name="T55" fmla="*/ 705 h 2318"/>
              <a:gd name="T56" fmla="*/ 210 w 244"/>
              <a:gd name="T57" fmla="*/ 549 h 2318"/>
              <a:gd name="T58" fmla="*/ 237 w 244"/>
              <a:gd name="T59" fmla="*/ 305 h 2318"/>
              <a:gd name="T60" fmla="*/ 210 w 244"/>
              <a:gd name="T61" fmla="*/ 136 h 2318"/>
              <a:gd name="T62" fmla="*/ 223 w 244"/>
              <a:gd name="T63" fmla="*/ 0 h 2318"/>
              <a:gd name="T64" fmla="*/ 13 w 244"/>
              <a:gd name="T65" fmla="*/ 0 h 2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4" h="2318">
                <a:moveTo>
                  <a:pt x="13" y="0"/>
                </a:moveTo>
                <a:lnTo>
                  <a:pt x="27" y="102"/>
                </a:lnTo>
                <a:lnTo>
                  <a:pt x="13" y="271"/>
                </a:lnTo>
                <a:lnTo>
                  <a:pt x="6" y="386"/>
                </a:lnTo>
                <a:lnTo>
                  <a:pt x="6" y="529"/>
                </a:lnTo>
                <a:lnTo>
                  <a:pt x="20" y="698"/>
                </a:lnTo>
                <a:lnTo>
                  <a:pt x="13" y="827"/>
                </a:lnTo>
                <a:lnTo>
                  <a:pt x="13" y="1037"/>
                </a:lnTo>
                <a:lnTo>
                  <a:pt x="0" y="1220"/>
                </a:lnTo>
                <a:lnTo>
                  <a:pt x="20" y="1362"/>
                </a:lnTo>
                <a:lnTo>
                  <a:pt x="6" y="1538"/>
                </a:lnTo>
                <a:lnTo>
                  <a:pt x="27" y="1667"/>
                </a:lnTo>
                <a:lnTo>
                  <a:pt x="6" y="1884"/>
                </a:lnTo>
                <a:lnTo>
                  <a:pt x="20" y="2033"/>
                </a:lnTo>
                <a:lnTo>
                  <a:pt x="13" y="2196"/>
                </a:lnTo>
                <a:lnTo>
                  <a:pt x="20" y="2304"/>
                </a:lnTo>
                <a:lnTo>
                  <a:pt x="101" y="2318"/>
                </a:lnTo>
                <a:lnTo>
                  <a:pt x="169" y="2311"/>
                </a:lnTo>
                <a:lnTo>
                  <a:pt x="244" y="2270"/>
                </a:lnTo>
                <a:lnTo>
                  <a:pt x="237" y="2155"/>
                </a:lnTo>
                <a:lnTo>
                  <a:pt x="223" y="1945"/>
                </a:lnTo>
                <a:lnTo>
                  <a:pt x="230" y="1809"/>
                </a:lnTo>
                <a:lnTo>
                  <a:pt x="217" y="1572"/>
                </a:lnTo>
                <a:lnTo>
                  <a:pt x="230" y="1376"/>
                </a:lnTo>
                <a:lnTo>
                  <a:pt x="217" y="1240"/>
                </a:lnTo>
                <a:lnTo>
                  <a:pt x="230" y="1125"/>
                </a:lnTo>
                <a:lnTo>
                  <a:pt x="203" y="922"/>
                </a:lnTo>
                <a:lnTo>
                  <a:pt x="223" y="705"/>
                </a:lnTo>
                <a:lnTo>
                  <a:pt x="210" y="549"/>
                </a:lnTo>
                <a:lnTo>
                  <a:pt x="237" y="305"/>
                </a:lnTo>
                <a:lnTo>
                  <a:pt x="210" y="136"/>
                </a:lnTo>
                <a:lnTo>
                  <a:pt x="22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57BA27DD-8DDD-415F-9C45-19FCEAA6B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811752"/>
            <a:ext cx="426720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4517ED-4C02-41A6-A476-DF0A7648AFC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811752"/>
            <a:ext cx="557213" cy="157162"/>
            <a:chOff x="4710" y="3696"/>
            <a:chExt cx="351" cy="99"/>
          </a:xfrm>
        </p:grpSpPr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6996077A-1D32-47FC-83EE-5FF4BA6BEF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0" y="3696"/>
              <a:ext cx="119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78E2E538-FD0B-4939-8DF1-3032CEB933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9" y="3696"/>
              <a:ext cx="117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8AAFD2BF-FBE4-4821-A2CC-797734DF6E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6" y="3696"/>
              <a:ext cx="120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870C3231-94D9-4CFF-AE05-A33B80169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" y="3753"/>
              <a:ext cx="32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03E7168B-B7E4-4206-BB29-B5767D8B81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7" y="3736"/>
              <a:ext cx="52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B0A9BD84-6655-42BD-B35A-BCD6AEC687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0" y="3719"/>
              <a:ext cx="65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8E0D7E26-4BAE-404A-9955-F55013A65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2" y="3701"/>
              <a:ext cx="87" cy="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D4FACC19-B833-41E8-939C-C425B43046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4" y="3696"/>
              <a:ext cx="2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EB00648F-2F62-4FE5-8B06-45E5C0F1A7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5" y="3696"/>
              <a:ext cx="4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650A578A-1E73-4540-87F0-CC58560B34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2" y="3696"/>
              <a:ext cx="56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E89ED6BC-A93D-46D6-A258-D36FA01A78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85" y="3696"/>
              <a:ext cx="76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B3F9FB-317A-456A-AC84-63D18712B1B6}"/>
              </a:ext>
            </a:extLst>
          </p:cNvPr>
          <p:cNvGrpSpPr>
            <a:grpSpLocks/>
          </p:cNvGrpSpPr>
          <p:nvPr/>
        </p:nvGrpSpPr>
        <p:grpSpPr bwMode="auto">
          <a:xfrm>
            <a:off x="2219325" y="1819689"/>
            <a:ext cx="557213" cy="157163"/>
            <a:chOff x="4710" y="3696"/>
            <a:chExt cx="351" cy="99"/>
          </a:xfrm>
        </p:grpSpPr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65A60CCD-9A55-407D-8179-34D4923ED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0" y="3696"/>
              <a:ext cx="119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0037902A-778A-4275-A39A-B2DBCE99BD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9" y="3696"/>
              <a:ext cx="117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6BBB0BA7-66BC-4D02-968F-DCAF4F6A66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6" y="3696"/>
              <a:ext cx="120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DE58DE77-5289-44FD-8CD8-334B9BC999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" y="3753"/>
              <a:ext cx="32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48F1AAA6-3C0F-4E02-B122-7C21E10AB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7" y="3736"/>
              <a:ext cx="52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3E144B1D-7FFB-4819-9077-1A0A258C19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0" y="3719"/>
              <a:ext cx="65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650803A5-A9CC-4AB5-AB8B-6B76C4D3E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2" y="3701"/>
              <a:ext cx="87" cy="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941FB7EB-48B3-41C6-BF7E-7F6B51EA62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4" y="3696"/>
              <a:ext cx="2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0E35AA26-3B99-45D4-AE25-E09EB60A59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5" y="3696"/>
              <a:ext cx="4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D7C70EC5-EC82-4604-B20B-A5F3B87FBE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2" y="3696"/>
              <a:ext cx="56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28CC3227-EB95-46B5-90B4-00A2A1A3C1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85" y="3696"/>
              <a:ext cx="76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 Box 33">
            <a:extLst>
              <a:ext uri="{FF2B5EF4-FFF2-40B4-BE49-F238E27FC236}">
                <a16:creationId xmlns:a16="http://schemas.microsoft.com/office/drawing/2014/main" id="{58344D6E-9AC5-40B1-BB3A-4FED9BCE5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4877214"/>
            <a:ext cx="6651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Source</a:t>
            </a:r>
          </a:p>
        </p:txBody>
      </p:sp>
      <p:sp>
        <p:nvSpPr>
          <p:cNvPr id="32" name="Text Box 34">
            <a:extLst>
              <a:ext uri="{FF2B5EF4-FFF2-40B4-BE49-F238E27FC236}">
                <a16:creationId xmlns:a16="http://schemas.microsoft.com/office/drawing/2014/main" id="{9C22D0A8-3B2E-4FEB-9A7E-E3D220577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2824577"/>
            <a:ext cx="858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Triaxial</a:t>
            </a:r>
          </a:p>
          <a:p>
            <a:pPr algn="ctr"/>
            <a:r>
              <a:rPr lang="en-US" altLang="en-US" sz="1200"/>
              <a:t>Receivers</a:t>
            </a:r>
          </a:p>
        </p:txBody>
      </p:sp>
      <p:sp>
        <p:nvSpPr>
          <p:cNvPr id="33" name="Text Box 35">
            <a:extLst>
              <a:ext uri="{FF2B5EF4-FFF2-40B4-BE49-F238E27FC236}">
                <a16:creationId xmlns:a16="http://schemas.microsoft.com/office/drawing/2014/main" id="{0707C6F6-E7A2-4A90-9E82-537F0EBCC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3835814"/>
            <a:ext cx="10779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Shear and</a:t>
            </a:r>
            <a:br>
              <a:rPr lang="en-US" altLang="en-US" sz="1200"/>
            </a:br>
            <a:r>
              <a:rPr lang="en-US" altLang="en-US" sz="1200"/>
              <a:t>Compression</a:t>
            </a:r>
          </a:p>
          <a:p>
            <a:pPr algn="ctr"/>
            <a:r>
              <a:rPr lang="en-US" altLang="en-US" sz="1200"/>
              <a:t>Waves</a:t>
            </a:r>
          </a:p>
        </p:txBody>
      </p:sp>
      <p:sp>
        <p:nvSpPr>
          <p:cNvPr id="34" name="Line 43">
            <a:extLst>
              <a:ext uri="{FF2B5EF4-FFF2-40B4-BE49-F238E27FC236}">
                <a16:creationId xmlns:a16="http://schemas.microsoft.com/office/drawing/2014/main" id="{38F5635B-70F9-400B-8C55-29D2BA86A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138" y="3413539"/>
            <a:ext cx="38735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44">
            <a:extLst>
              <a:ext uri="{FF2B5EF4-FFF2-40B4-BE49-F238E27FC236}">
                <a16:creationId xmlns:a16="http://schemas.microsoft.com/office/drawing/2014/main" id="{70E06099-53AA-43F6-83A2-C59AD386D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725" y="4167602"/>
            <a:ext cx="38735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45">
            <a:extLst>
              <a:ext uri="{FF2B5EF4-FFF2-40B4-BE49-F238E27FC236}">
                <a16:creationId xmlns:a16="http://schemas.microsoft.com/office/drawing/2014/main" id="{6F789AB6-7A93-4321-BD90-0B9A7CF88F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6813" y="3413539"/>
            <a:ext cx="0" cy="214313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46">
            <a:extLst>
              <a:ext uri="{FF2B5EF4-FFF2-40B4-BE49-F238E27FC236}">
                <a16:creationId xmlns:a16="http://schemas.microsoft.com/office/drawing/2014/main" id="{591A6132-F8C9-4B22-90AF-E20C222E7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6813" y="3918364"/>
            <a:ext cx="0" cy="24765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47">
            <a:extLst>
              <a:ext uri="{FF2B5EF4-FFF2-40B4-BE49-F238E27FC236}">
                <a16:creationId xmlns:a16="http://schemas.microsoft.com/office/drawing/2014/main" id="{FDF49380-37F1-456C-BC9C-AFDB71817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3626333"/>
            <a:ext cx="354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err="1">
                <a:latin typeface="Symbol" panose="05050102010706020507" pitchFamily="18" charset="2"/>
              </a:rPr>
              <a:t>D</a:t>
            </a:r>
            <a:r>
              <a:rPr lang="en-US" altLang="en-US" sz="1200" dirty="0" err="1"/>
              <a:t>z</a:t>
            </a:r>
            <a:endParaRPr lang="en-US" altLang="en-US" sz="1200" dirty="0"/>
          </a:p>
        </p:txBody>
      </p:sp>
      <p:sp>
        <p:nvSpPr>
          <p:cNvPr id="39" name="Rectangle 52">
            <a:extLst>
              <a:ext uri="{FF2B5EF4-FFF2-40B4-BE49-F238E27FC236}">
                <a16:creationId xmlns:a16="http://schemas.microsoft.com/office/drawing/2014/main" id="{0F1F6141-6808-4001-9F70-2F4A46D46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2472152"/>
            <a:ext cx="225425" cy="2743200"/>
          </a:xfrm>
          <a:prstGeom prst="rect">
            <a:avLst/>
          </a:prstGeom>
          <a:solidFill>
            <a:srgbClr val="C0C0C0"/>
          </a:solidFill>
          <a:ln w="254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31">
            <a:extLst>
              <a:ext uri="{FF2B5EF4-FFF2-40B4-BE49-F238E27FC236}">
                <a16:creationId xmlns:a16="http://schemas.microsoft.com/office/drawing/2014/main" id="{C20C7F76-A38A-4D53-89B9-6F5AF6294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4881977"/>
            <a:ext cx="196850" cy="19685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2">
            <a:extLst>
              <a:ext uri="{FF2B5EF4-FFF2-40B4-BE49-F238E27FC236}">
                <a16:creationId xmlns:a16="http://schemas.microsoft.com/office/drawing/2014/main" id="{0EB4FEBC-4BDF-4BA2-AE19-64CF74B24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4019964"/>
            <a:ext cx="150813" cy="3016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B9EE6AFE-290A-4DFA-8DD6-2A543DE91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863" y="3254789"/>
            <a:ext cx="150812" cy="3016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53">
            <a:extLst>
              <a:ext uri="{FF2B5EF4-FFF2-40B4-BE49-F238E27FC236}">
                <a16:creationId xmlns:a16="http://schemas.microsoft.com/office/drawing/2014/main" id="{8F1A10CB-9DAF-47D9-A020-5492AB79C2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5300" y="1399002"/>
            <a:ext cx="0" cy="1074737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55">
            <a:extLst>
              <a:ext uri="{FF2B5EF4-FFF2-40B4-BE49-F238E27FC236}">
                <a16:creationId xmlns:a16="http://schemas.microsoft.com/office/drawing/2014/main" id="{3084842D-E80C-4D15-8F77-C8A6381E7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579" y="1964320"/>
            <a:ext cx="14202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/>
              <a:t>Fluid-Filled</a:t>
            </a:r>
          </a:p>
          <a:p>
            <a:pPr algn="ctr"/>
            <a:r>
              <a:rPr lang="en-US" altLang="en-US" sz="1200" dirty="0"/>
              <a:t>Borehole</a:t>
            </a:r>
          </a:p>
          <a:p>
            <a:pPr algn="ctr"/>
            <a:endParaRPr lang="en-US" altLang="en-US" sz="1200" dirty="0"/>
          </a:p>
          <a:p>
            <a:pPr algn="ctr"/>
            <a:r>
              <a:rPr lang="en-US" altLang="en-US" sz="1200" dirty="0"/>
              <a:t>Uncased is strongly preferred</a:t>
            </a:r>
          </a:p>
        </p:txBody>
      </p:sp>
      <p:sp>
        <p:nvSpPr>
          <p:cNvPr id="45" name="Line 56">
            <a:extLst>
              <a:ext uri="{FF2B5EF4-FFF2-40B4-BE49-F238E27FC236}">
                <a16:creationId xmlns:a16="http://schemas.microsoft.com/office/drawing/2014/main" id="{E5EC2275-2534-4935-8410-B3ACE47B59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0425" y="2140364"/>
            <a:ext cx="914400" cy="85725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57">
            <a:extLst>
              <a:ext uri="{FF2B5EF4-FFF2-40B4-BE49-F238E27FC236}">
                <a16:creationId xmlns:a16="http://schemas.microsoft.com/office/drawing/2014/main" id="{9B7BEA6B-FED7-4ED0-A9F9-EA4392D1EA68}"/>
              </a:ext>
            </a:extLst>
          </p:cNvPr>
          <p:cNvSpPr>
            <a:spLocks/>
          </p:cNvSpPr>
          <p:nvPr/>
        </p:nvSpPr>
        <p:spPr bwMode="auto">
          <a:xfrm>
            <a:off x="1925638" y="4173952"/>
            <a:ext cx="268287" cy="806450"/>
          </a:xfrm>
          <a:custGeom>
            <a:avLst/>
            <a:gdLst>
              <a:gd name="T0" fmla="*/ 0 w 169"/>
              <a:gd name="T1" fmla="*/ 508 h 508"/>
              <a:gd name="T2" fmla="*/ 169 w 169"/>
              <a:gd name="T3" fmla="*/ 413 h 508"/>
              <a:gd name="T4" fmla="*/ 169 w 169"/>
              <a:gd name="T5" fmla="*/ 74 h 508"/>
              <a:gd name="T6" fmla="*/ 0 w 169"/>
              <a:gd name="T7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" h="508">
                <a:moveTo>
                  <a:pt x="0" y="508"/>
                </a:moveTo>
                <a:lnTo>
                  <a:pt x="169" y="413"/>
                </a:lnTo>
                <a:lnTo>
                  <a:pt x="169" y="74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59">
            <a:extLst>
              <a:ext uri="{FF2B5EF4-FFF2-40B4-BE49-F238E27FC236}">
                <a16:creationId xmlns:a16="http://schemas.microsoft.com/office/drawing/2014/main" id="{9FEADB20-8F58-474A-B17F-24712034B8A8}"/>
              </a:ext>
            </a:extLst>
          </p:cNvPr>
          <p:cNvSpPr>
            <a:spLocks/>
          </p:cNvSpPr>
          <p:nvPr/>
        </p:nvSpPr>
        <p:spPr bwMode="auto">
          <a:xfrm>
            <a:off x="1919288" y="3388139"/>
            <a:ext cx="274637" cy="903288"/>
          </a:xfrm>
          <a:custGeom>
            <a:avLst/>
            <a:gdLst>
              <a:gd name="T0" fmla="*/ 152 w 152"/>
              <a:gd name="T1" fmla="*/ 569 h 569"/>
              <a:gd name="T2" fmla="*/ 152 w 152"/>
              <a:gd name="T3" fmla="*/ 88 h 569"/>
              <a:gd name="T4" fmla="*/ 0 w 152"/>
              <a:gd name="T5" fmla="*/ 0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569">
                <a:moveTo>
                  <a:pt x="152" y="569"/>
                </a:moveTo>
                <a:lnTo>
                  <a:pt x="152" y="88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0F7D77-F0B8-460C-8FA0-BC116A213DAA}"/>
              </a:ext>
            </a:extLst>
          </p:cNvPr>
          <p:cNvSpPr txBox="1"/>
          <p:nvPr/>
        </p:nvSpPr>
        <p:spPr>
          <a:xfrm>
            <a:off x="5555869" y="5983015"/>
            <a:ext cx="273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OYO P-S Suspension Logger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76BBA0-A904-4320-AC4D-657186B37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618" y="952956"/>
            <a:ext cx="3840163" cy="504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9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26B0-AF02-46AD-B1F2-123631BE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Borehole Geophysical Logging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9A145-9D90-4004-93A2-5DDD72E9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Sonic (acoustic) logging</a:t>
            </a:r>
          </a:p>
          <a:p>
            <a:pPr lvl="1"/>
            <a:r>
              <a:rPr lang="en-US" dirty="0"/>
              <a:t>e.g., Pickett, G.R. (1963). “Acoustic character logs and their applications in formation evaluation,” </a:t>
            </a:r>
            <a:r>
              <a:rPr lang="en-US" i="1" dirty="0"/>
              <a:t>Journal of Petroleum Technology</a:t>
            </a:r>
            <a:r>
              <a:rPr lang="en-US" dirty="0"/>
              <a:t>, 15(6), 659-667, DOI: 10.2118/452-PA</a:t>
            </a:r>
          </a:p>
          <a:p>
            <a:r>
              <a:rPr lang="en-US" dirty="0"/>
              <a:t>Full waveform sonic logging</a:t>
            </a:r>
          </a:p>
          <a:p>
            <a:pPr lvl="1"/>
            <a:r>
              <a:rPr lang="en-US" dirty="0"/>
              <a:t>Cheng, C.H., and </a:t>
            </a:r>
            <a:r>
              <a:rPr lang="en-US" dirty="0" err="1"/>
              <a:t>Toksoz</a:t>
            </a:r>
            <a:r>
              <a:rPr lang="en-US" dirty="0"/>
              <a:t>, M.N., (1981). “Elastic wave propagation in a fluid-filled borehole and synthetic acoustic logs,” </a:t>
            </a:r>
            <a:r>
              <a:rPr lang="en-US" i="1" dirty="0"/>
              <a:t>Geophysics</a:t>
            </a:r>
            <a:r>
              <a:rPr lang="en-US" dirty="0"/>
              <a:t> 46, 1042, DOI:10.1190/1.1441242</a:t>
            </a:r>
          </a:p>
          <a:p>
            <a:pPr lvl="1"/>
            <a:r>
              <a:rPr lang="en-US" dirty="0" err="1"/>
              <a:t>Paillet</a:t>
            </a:r>
            <a:r>
              <a:rPr lang="en-US" dirty="0"/>
              <a:t>, F.L., and Cheng, C.H. (1991). </a:t>
            </a:r>
            <a:r>
              <a:rPr lang="en-US" i="1" dirty="0"/>
              <a:t>Acoustic Waves in Boreholes</a:t>
            </a:r>
            <a:r>
              <a:rPr lang="en-US" dirty="0"/>
              <a:t>, CRC Press, Boca Raton, 176 pp.</a:t>
            </a:r>
          </a:p>
          <a:p>
            <a:pPr lvl="1"/>
            <a:r>
              <a:rPr lang="en-US" dirty="0"/>
              <a:t>Tang, X.-M., and Cheng, A. (2004). Quantitative Borehole Acoustic Methods, </a:t>
            </a:r>
            <a:r>
              <a:rPr lang="en-US" i="1" dirty="0"/>
              <a:t>Handbook of Geophysical Exploration: Seismic Exploration</a:t>
            </a:r>
            <a:r>
              <a:rPr lang="en-US" dirty="0"/>
              <a:t>, Vol. 24, </a:t>
            </a:r>
            <a:r>
              <a:rPr lang="en-US" dirty="0" err="1"/>
              <a:t>Helbig</a:t>
            </a:r>
            <a:r>
              <a:rPr lang="en-US" dirty="0"/>
              <a:t>, K., and </a:t>
            </a:r>
            <a:r>
              <a:rPr lang="en-US" dirty="0" err="1"/>
              <a:t>Treitel</a:t>
            </a:r>
            <a:r>
              <a:rPr lang="en-US" dirty="0"/>
              <a:t>, S., Eds. Elsevier, Amsterdam.</a:t>
            </a:r>
          </a:p>
          <a:p>
            <a:r>
              <a:rPr lang="en-US" dirty="0"/>
              <a:t>Suspension logging</a:t>
            </a:r>
          </a:p>
          <a:p>
            <a:pPr lvl="1"/>
            <a:r>
              <a:rPr lang="en-US" dirty="0" err="1"/>
              <a:t>Ohya</a:t>
            </a:r>
            <a:r>
              <a:rPr lang="en-US" dirty="0"/>
              <a:t>, S., Ogura, K., and Imai, T. (1984). “The suspension PS velocity logging system,” </a:t>
            </a:r>
            <a:r>
              <a:rPr lang="en-US" i="1" dirty="0"/>
              <a:t>Proceedings</a:t>
            </a:r>
            <a:r>
              <a:rPr lang="en-US" dirty="0"/>
              <a:t>, Offshore Technology Conference, Houston, TX, May, DOI: 10.4043/4680-MS</a:t>
            </a:r>
          </a:p>
        </p:txBody>
      </p:sp>
    </p:spTree>
    <p:extLst>
      <p:ext uri="{BB962C8B-B14F-4D97-AF65-F5344CB8AC3E}">
        <p14:creationId xmlns:p14="http://schemas.microsoft.com/office/powerpoint/2010/main" val="120017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8E78-FC25-43A8-A818-1B9358E6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Suspension Logging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85BBC-F5A5-4B0C-9AC3-95524552F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Geophysical Service Companies</a:t>
            </a:r>
          </a:p>
          <a:p>
            <a:pPr lvl="1">
              <a:defRPr/>
            </a:pPr>
            <a:r>
              <a:rPr lang="en-US" dirty="0"/>
              <a:t>Schlumberger</a:t>
            </a:r>
          </a:p>
          <a:p>
            <a:pPr lvl="1">
              <a:defRPr/>
            </a:pPr>
            <a:r>
              <a:rPr lang="en-US" dirty="0"/>
              <a:t>Baker Hughes</a:t>
            </a:r>
          </a:p>
          <a:p>
            <a:pPr lvl="1">
              <a:defRPr/>
            </a:pPr>
            <a:r>
              <a:rPr lang="en-US" dirty="0"/>
              <a:t>Robertson </a:t>
            </a:r>
            <a:r>
              <a:rPr lang="en-US" dirty="0" err="1"/>
              <a:t>GeoLogging</a:t>
            </a:r>
            <a:endParaRPr lang="en-US" dirty="0"/>
          </a:p>
          <a:p>
            <a:pPr lvl="1">
              <a:defRPr/>
            </a:pPr>
            <a:r>
              <a:rPr lang="en-US" dirty="0"/>
              <a:t>Reeves Wireline, Inc.</a:t>
            </a:r>
          </a:p>
          <a:p>
            <a:pPr lvl="1">
              <a:defRPr/>
            </a:pPr>
            <a:r>
              <a:rPr lang="en-US" dirty="0"/>
              <a:t>etc.</a:t>
            </a:r>
          </a:p>
          <a:p>
            <a:pPr>
              <a:defRPr/>
            </a:pPr>
            <a:r>
              <a:rPr lang="en-US" dirty="0"/>
              <a:t>Geotechnical Testing</a:t>
            </a:r>
          </a:p>
          <a:p>
            <a:pPr lvl="1">
              <a:defRPr/>
            </a:pPr>
            <a:r>
              <a:rPr lang="en-US" dirty="0"/>
              <a:t>OYO Suspension Logger</a:t>
            </a:r>
          </a:p>
          <a:p>
            <a:pPr lvl="2">
              <a:defRPr/>
            </a:pPr>
            <a:r>
              <a:rPr lang="en-US" dirty="0" err="1"/>
              <a:t>GEOVision</a:t>
            </a:r>
            <a:r>
              <a:rPr lang="en-US" dirty="0"/>
              <a:t> Geophysical Services, Inc.</a:t>
            </a:r>
          </a:p>
          <a:p>
            <a:pPr lvl="1">
              <a:defRPr/>
            </a:pPr>
            <a:r>
              <a:rPr lang="en-US" dirty="0"/>
              <a:t>Mount </a:t>
            </a:r>
            <a:r>
              <a:rPr lang="en-US" dirty="0" err="1"/>
              <a:t>Sopris</a:t>
            </a:r>
            <a:r>
              <a:rPr lang="en-US" dirty="0"/>
              <a:t> Instruments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9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79FD2-6630-4712-AEF4-B252FC4B3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Suspension Logging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9EA06-787E-4323-AD72-094E50D82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Monopole source</a:t>
            </a:r>
          </a:p>
          <a:p>
            <a:pPr lvl="1"/>
            <a:r>
              <a:rPr lang="en-US" dirty="0"/>
              <a:t>Useful only in “fast formations” with </a:t>
            </a:r>
            <a:r>
              <a:rPr lang="en-US" dirty="0" err="1"/>
              <a:t>V</a:t>
            </a:r>
            <a:r>
              <a:rPr lang="en-US" baseline="-25000" dirty="0" err="1"/>
              <a:t>s,soil</a:t>
            </a:r>
            <a:r>
              <a:rPr lang="en-US" baseline="-25000" dirty="0"/>
              <a:t> </a:t>
            </a:r>
            <a:r>
              <a:rPr lang="en-US" dirty="0"/>
              <a:t>&gt; </a:t>
            </a:r>
            <a:r>
              <a:rPr lang="en-US" dirty="0" err="1"/>
              <a:t>V</a:t>
            </a:r>
            <a:r>
              <a:rPr lang="en-US" baseline="-25000" dirty="0" err="1"/>
              <a:t>p,fluid</a:t>
            </a:r>
            <a:r>
              <a:rPr lang="en-US" baseline="-25000" dirty="0"/>
              <a:t> </a:t>
            </a:r>
            <a:r>
              <a:rPr lang="en-US" dirty="0"/>
              <a:t>because shear waves are critically refracted at the interface between the borehole fluid and surrounding formation (i.e., soil or rock)</a:t>
            </a:r>
          </a:p>
          <a:p>
            <a:pPr lvl="1"/>
            <a:endParaRPr lang="en-US" dirty="0"/>
          </a:p>
        </p:txBody>
      </p:sp>
      <p:pic>
        <p:nvPicPr>
          <p:cNvPr id="4098" name="Picture 2" descr="animation showing particle motion in radiated sound field from a monopole source">
            <a:extLst>
              <a:ext uri="{FF2B5EF4-FFF2-40B4-BE49-F238E27FC236}">
                <a16:creationId xmlns:a16="http://schemas.microsoft.com/office/drawing/2014/main" id="{FDF97585-4AAF-43DE-9A4F-5A8A67453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3805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70119F-EC44-42B9-B7E9-09E005CE1E6B}"/>
              </a:ext>
            </a:extLst>
          </p:cNvPr>
          <p:cNvSpPr/>
          <p:nvPr/>
        </p:nvSpPr>
        <p:spPr>
          <a:xfrm>
            <a:off x="1848678" y="6126164"/>
            <a:ext cx="5754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https://www.acs.psu.edu/drussell/Demos/rad2/mdq.html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4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79FD2-6630-4712-AEF4-B252FC4B3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Suspension Logging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9EA06-787E-4323-AD72-094E50D82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Dipole source</a:t>
            </a:r>
          </a:p>
          <a:p>
            <a:pPr lvl="1"/>
            <a:r>
              <a:rPr lang="en-US" dirty="0"/>
              <a:t>Useful in “slow formations” with </a:t>
            </a:r>
            <a:r>
              <a:rPr lang="en-US" dirty="0" err="1"/>
              <a:t>V</a:t>
            </a:r>
            <a:r>
              <a:rPr lang="en-US" baseline="-25000" dirty="0" err="1"/>
              <a:t>s,soil</a:t>
            </a:r>
            <a:r>
              <a:rPr lang="en-US" baseline="-25000" dirty="0"/>
              <a:t> </a:t>
            </a:r>
            <a:r>
              <a:rPr lang="en-US" dirty="0"/>
              <a:t>&lt; </a:t>
            </a:r>
            <a:r>
              <a:rPr lang="en-US" dirty="0" err="1"/>
              <a:t>V</a:t>
            </a:r>
            <a:r>
              <a:rPr lang="en-US" baseline="-25000" dirty="0" err="1"/>
              <a:t>p,fluid</a:t>
            </a:r>
            <a:r>
              <a:rPr lang="en-US" baseline="-25000" dirty="0"/>
              <a:t> </a:t>
            </a:r>
            <a:r>
              <a:rPr lang="en-US" dirty="0"/>
              <a:t>because shear waves are directly generated in the formation via a bending or flexural mode of vibration of the borehole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70119F-EC44-42B9-B7E9-09E005CE1E6B}"/>
              </a:ext>
            </a:extLst>
          </p:cNvPr>
          <p:cNvSpPr/>
          <p:nvPr/>
        </p:nvSpPr>
        <p:spPr>
          <a:xfrm>
            <a:off x="1479323" y="5838577"/>
            <a:ext cx="38574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https://www.acs.psu.edu/drussell/Demos/rad2/mdq.html</a:t>
            </a:r>
            <a:endParaRPr lang="en-US" sz="1200" dirty="0"/>
          </a:p>
        </p:txBody>
      </p:sp>
      <p:pic>
        <p:nvPicPr>
          <p:cNvPr id="9218" name="Picture 2" descr="animation showing particle motion in radiated sound field from a dipole source">
            <a:extLst>
              <a:ext uri="{FF2B5EF4-FFF2-40B4-BE49-F238E27FC236}">
                <a16:creationId xmlns:a16="http://schemas.microsoft.com/office/drawing/2014/main" id="{282E9835-BCAA-476A-9A0B-1A297A506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78" y="296198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197E4C-10BB-4E55-BC73-9B3C6DEF852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6004" y="2612857"/>
            <a:ext cx="2053502" cy="331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A94F5F-F1EA-46D6-A84D-D8A45DA2D097}"/>
              </a:ext>
            </a:extLst>
          </p:cNvPr>
          <p:cNvSpPr txBox="1"/>
          <p:nvPr/>
        </p:nvSpPr>
        <p:spPr>
          <a:xfrm>
            <a:off x="5765631" y="5977076"/>
            <a:ext cx="1899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Holdorsen</a:t>
            </a:r>
            <a:r>
              <a:rPr lang="en-US" sz="1400" dirty="0"/>
              <a:t> et al., (2006)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C513D3-1EB5-47B1-9E42-437FD7C34447}"/>
              </a:ext>
            </a:extLst>
          </p:cNvPr>
          <p:cNvGrpSpPr/>
          <p:nvPr/>
        </p:nvGrpSpPr>
        <p:grpSpPr>
          <a:xfrm>
            <a:off x="7119147" y="2654204"/>
            <a:ext cx="1946880" cy="1094836"/>
            <a:chOff x="7119147" y="2654204"/>
            <a:chExt cx="1946880" cy="109483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63F4E4-08F9-4A17-891A-7109AFB68716}"/>
                </a:ext>
              </a:extLst>
            </p:cNvPr>
            <p:cNvSpPr txBox="1"/>
            <p:nvPr/>
          </p:nvSpPr>
          <p:spPr>
            <a:xfrm>
              <a:off x="7119147" y="2654204"/>
              <a:ext cx="1946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Note: Multiple receivers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904DE52-2880-43A0-A2A8-FA2E294E59B3}"/>
                </a:ext>
              </a:extLst>
            </p:cNvPr>
            <p:cNvCxnSpPr/>
            <p:nvPr/>
          </p:nvCxnSpPr>
          <p:spPr>
            <a:xfrm flipH="1">
              <a:off x="7538720" y="2961981"/>
              <a:ext cx="553867" cy="7870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305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4BAEA-5F41-48AF-8C2D-DA3E9C6B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Suspension Logging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95488-4D24-44A0-B903-CC2120B10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13" y="1311963"/>
            <a:ext cx="6299844" cy="471104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BEBCC4D-473B-4695-87AE-D6F8FDD29E16}"/>
              </a:ext>
            </a:extLst>
          </p:cNvPr>
          <p:cNvGrpSpPr/>
          <p:nvPr/>
        </p:nvGrpSpPr>
        <p:grpSpPr>
          <a:xfrm>
            <a:off x="3224796" y="1311963"/>
            <a:ext cx="5189052" cy="1023733"/>
            <a:chOff x="3224796" y="1311963"/>
            <a:chExt cx="5189052" cy="102373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CDEF98-A265-430D-B531-8CA4259143B5}"/>
                </a:ext>
              </a:extLst>
            </p:cNvPr>
            <p:cNvSpPr/>
            <p:nvPr/>
          </p:nvSpPr>
          <p:spPr>
            <a:xfrm>
              <a:off x="3224796" y="1798983"/>
              <a:ext cx="536713" cy="5367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370F0F-9107-404F-BB12-CFF683B4926C}"/>
                </a:ext>
              </a:extLst>
            </p:cNvPr>
            <p:cNvSpPr txBox="1"/>
            <p:nvPr/>
          </p:nvSpPr>
          <p:spPr>
            <a:xfrm>
              <a:off x="7325217" y="1311963"/>
              <a:ext cx="1088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First peak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6B943BE-76F4-4E4C-A609-0D03D166801C}"/>
                </a:ext>
              </a:extLst>
            </p:cNvPr>
            <p:cNvCxnSpPr>
              <a:stCxn id="7" idx="1"/>
              <a:endCxn id="6" idx="6"/>
            </p:cNvCxnSpPr>
            <p:nvPr/>
          </p:nvCxnSpPr>
          <p:spPr>
            <a:xfrm flipH="1">
              <a:off x="3761509" y="1496629"/>
              <a:ext cx="3563708" cy="5707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396E5C-22E9-4523-9A97-1A48E162CF34}"/>
              </a:ext>
            </a:extLst>
          </p:cNvPr>
          <p:cNvGrpSpPr/>
          <p:nvPr/>
        </p:nvGrpSpPr>
        <p:grpSpPr>
          <a:xfrm>
            <a:off x="104238" y="1810497"/>
            <a:ext cx="8797442" cy="3121059"/>
            <a:chOff x="104238" y="1810497"/>
            <a:chExt cx="8797442" cy="312105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B90FAEB-9B83-4179-A0B2-E8049070A268}"/>
                </a:ext>
              </a:extLst>
            </p:cNvPr>
            <p:cNvSpPr/>
            <p:nvPr/>
          </p:nvSpPr>
          <p:spPr>
            <a:xfrm>
              <a:off x="104239" y="2335696"/>
              <a:ext cx="883017" cy="8830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4E327A-D1CE-4AAD-AF4C-B66558F88490}"/>
                </a:ext>
              </a:extLst>
            </p:cNvPr>
            <p:cNvSpPr/>
            <p:nvPr/>
          </p:nvSpPr>
          <p:spPr>
            <a:xfrm>
              <a:off x="104238" y="4048539"/>
              <a:ext cx="883017" cy="8830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0F084D5-390C-44C2-BC08-BE4A3E680084}"/>
                </a:ext>
              </a:extLst>
            </p:cNvPr>
            <p:cNvSpPr/>
            <p:nvPr/>
          </p:nvSpPr>
          <p:spPr>
            <a:xfrm>
              <a:off x="5543363" y="1810497"/>
              <a:ext cx="883017" cy="8830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28E2E38-EF8A-43F4-8CC3-AE77726AF42D}"/>
                    </a:ext>
                  </a:extLst>
                </p:cNvPr>
                <p:cNvSpPr txBox="1"/>
                <p:nvPr/>
              </p:nvSpPr>
              <p:spPr>
                <a:xfrm>
                  <a:off x="6665875" y="3314340"/>
                  <a:ext cx="2235805" cy="10805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3.28 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ft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14.2 −12.4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msec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  <a:p>
                  <a:endParaRPr lang="en-US" dirty="0"/>
                </a:p>
                <a:p>
                  <a:r>
                    <a:rPr lang="en-US" dirty="0"/>
                    <a:t>        = 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1823 ft/sec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28E2E38-EF8A-43F4-8CC3-AE77726AF4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5875" y="3314340"/>
                  <a:ext cx="2235805" cy="1080552"/>
                </a:xfrm>
                <a:prstGeom prst="rect">
                  <a:avLst/>
                </a:prstGeom>
                <a:blipFill>
                  <a:blip r:embed="rId3"/>
                  <a:stretch>
                    <a:fillRect b="-12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A7E5D9B-FC50-47BF-89DB-7E6DF7D754F3}"/>
                </a:ext>
              </a:extLst>
            </p:cNvPr>
            <p:cNvCxnSpPr>
              <a:endCxn id="13" idx="5"/>
            </p:cNvCxnSpPr>
            <p:nvPr/>
          </p:nvCxnSpPr>
          <p:spPr>
            <a:xfrm flipH="1" flipV="1">
              <a:off x="6297065" y="2564199"/>
              <a:ext cx="352213" cy="7355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07B67A0-EB6C-43F8-8890-52B3C1BD129A}"/>
                </a:ext>
              </a:extLst>
            </p:cNvPr>
            <p:cNvCxnSpPr>
              <a:cxnSpLocks/>
              <a:endCxn id="11" idx="6"/>
            </p:cNvCxnSpPr>
            <p:nvPr/>
          </p:nvCxnSpPr>
          <p:spPr>
            <a:xfrm flipH="1" flipV="1">
              <a:off x="987256" y="2777205"/>
              <a:ext cx="5565962" cy="11297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166A23E-FEF8-404F-BDC6-3B02C0F4A369}"/>
                </a:ext>
              </a:extLst>
            </p:cNvPr>
            <p:cNvCxnSpPr>
              <a:cxnSpLocks/>
              <a:endCxn id="12" idx="6"/>
            </p:cNvCxnSpPr>
            <p:nvPr/>
          </p:nvCxnSpPr>
          <p:spPr>
            <a:xfrm flipH="1">
              <a:off x="987255" y="3928578"/>
              <a:ext cx="5565960" cy="5614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787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1EE27-657E-460C-9FA7-7EE1D9BB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Suspension Logging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FAF706-156B-4FC2-B971-E9AABB7DA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393190" cy="4867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DF329-8C9D-4165-A74E-5B907E0C9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888" y="1219200"/>
            <a:ext cx="4778387" cy="504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5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FDDAE17164748BD4832F608A13B10" ma:contentTypeVersion="15" ma:contentTypeDescription="Create a new document." ma:contentTypeScope="" ma:versionID="16e4ab232bfc76cabfd9121b7cadc11f">
  <xsd:schema xmlns:xsd="http://www.w3.org/2001/XMLSchema" xmlns:xs="http://www.w3.org/2001/XMLSchema" xmlns:p="http://schemas.microsoft.com/office/2006/metadata/properties" xmlns:ns1="http://schemas.microsoft.com/sharepoint/v3" xmlns:ns3="ff117338-9936-483e-a275-435402ea6faa" xmlns:ns4="de65d845-ddab-4257-bea9-79c35f1463a6" targetNamespace="http://schemas.microsoft.com/office/2006/metadata/properties" ma:root="true" ma:fieldsID="4630aaec381e1e8c6a8f38cf1a014cd9" ns1:_="" ns3:_="" ns4:_="">
    <xsd:import namespace="http://schemas.microsoft.com/sharepoint/v3"/>
    <xsd:import namespace="ff117338-9936-483e-a275-435402ea6faa"/>
    <xsd:import namespace="de65d845-ddab-4257-bea9-79c35f1463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17338-9936-483e-a275-435402ea6f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5d845-ddab-4257-bea9-79c35f146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609E0D-03AB-4E70-9984-E57567295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f117338-9936-483e-a275-435402ea6faa"/>
    <ds:schemaRef ds:uri="de65d845-ddab-4257-bea9-79c35f146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995AF7-0A55-4423-97DE-AD2C1500687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7FF4F2D-DBE4-45EB-B368-4A77ABFDF3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5133</TotalTime>
  <Words>405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 Math</vt:lpstr>
      <vt:lpstr>Helvetica</vt:lpstr>
      <vt:lpstr>Symbol</vt:lpstr>
      <vt:lpstr>Times New Roman</vt:lpstr>
      <vt:lpstr>Office Theme</vt:lpstr>
      <vt:lpstr>Custom Design</vt:lpstr>
      <vt:lpstr>1_Custom Design</vt:lpstr>
      <vt:lpstr>South Carolina DOT Training Workshop  Geophysics Field Testing Methods, Data Reduction, and Interpretation of Results</vt:lpstr>
      <vt:lpstr>PowerPoint Presentation</vt:lpstr>
      <vt:lpstr>Suspension Logging</vt:lpstr>
      <vt:lpstr>Borehole Geophysical Logging</vt:lpstr>
      <vt:lpstr>Suspension Logging</vt:lpstr>
      <vt:lpstr>Suspension Logging</vt:lpstr>
      <vt:lpstr>Suspension Logging</vt:lpstr>
      <vt:lpstr>Suspension Logging</vt:lpstr>
      <vt:lpstr>Suspension Logging</vt:lpstr>
      <vt:lpstr>Suspension Logging</vt:lpstr>
      <vt:lpstr>Suspension Logging</vt:lpstr>
    </vt:vector>
  </TitlesOfParts>
  <Company>GEOSYNTEC CONSULTANTS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Wood</dc:creator>
  <cp:lastModifiedBy>Harman, Nicholas E.</cp:lastModifiedBy>
  <cp:revision>42</cp:revision>
  <dcterms:created xsi:type="dcterms:W3CDTF">2016-09-26T17:42:06Z</dcterms:created>
  <dcterms:modified xsi:type="dcterms:W3CDTF">2020-08-13T13:21:30Z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0x010100F1CFDDAE17164748BD4832F608A13B10</vt:lpwstr>
  </property>
  <property fmtid="{D5CDD505-2E9C-101B-9397-08002B2CF9AE}" pid="3" name="_dlc_DocIdItemGuid">
    <vt:lpwstr>97bac5ae-71a8-4c37-8e55-5f0292be4a21</vt:lpwstr>
  </property>
</Properties>
</file>